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4297680" cy="384048"/>
          </a:xfrm>
          <a:prstGeom prst="roundRect">
            <a:avLst>
              <a:gd name="adj" fmla="val 50000"/>
            </a:avLst>
          </a:prstGeom>
          <a:solidFill>
            <a:srgbClr val="24384F"/>
          </a:solidFill>
          <a:ln w="12700">
            <a:solidFill>
              <a:srgbClr val="C98A3A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02920" y="50292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E8C8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STAGE — PILOT TOOLS LIVE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214884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Terra Sentinel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3246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Satellite, drone &amp; ground-truth intelligence for mine-site water safety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02920" y="4069080"/>
            <a:ext cx="3977640" cy="658368"/>
          </a:xfrm>
          <a:prstGeom prst="roundRect">
            <a:avLst>
              <a:gd name="adj" fmla="val 13889"/>
            </a:avLst>
          </a:prstGeom>
          <a:solidFill>
            <a:srgbClr val="C98A3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02920" y="406908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RAISING $5M PRE-SEED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4983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Pre-seed pitch deck — prepared for prospective investors · September 2026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Venter  ·  jean@terrasentinel.co.za  ·  terrasentinel.co.za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widening gap between water risk and who's watching it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freshwater demand is projected to outstrip supply by 40% by 2030, against a roughly $7 trillion water-infrastructure financing gap. Mining is one of the sharpest, most immediate versions of this problem in Southern and Central Africa.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85800" y="2459736"/>
            <a:ext cx="306324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13532"/>
            <a:ext cx="3063240" cy="3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SUPPLY GAP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482035"/>
            <a:ext cx="3063240" cy="340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freshwater demand vs. supply by 2030 (UN / World Economic Forum)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187952" y="233172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370832" y="2459736"/>
            <a:ext cx="306324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4B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370832" y="3113532"/>
            <a:ext cx="3063240" cy="3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AFFECTED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4370832" y="3482035"/>
            <a:ext cx="3063240" cy="340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living in water-scarce areas (World Bank)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7872984" y="233172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055864" y="2459736"/>
            <a:ext cx="306324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$7T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8055864" y="3113532"/>
            <a:ext cx="3063240" cy="3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FINANCING GAP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8055864" y="3482035"/>
            <a:ext cx="3063240" cy="340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water-infrastructure financing gap through 2030 (World Bank, 2024) — scale of the wider problem, not TerraSentinel's own addressable market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02920" y="3977640"/>
            <a:ext cx="11185855" cy="1965960"/>
          </a:xfrm>
          <a:prstGeom prst="roundRect">
            <a:avLst>
              <a:gd name="adj" fmla="val 3721"/>
            </a:avLst>
          </a:prstGeom>
          <a:solidFill>
            <a:srgbClr val="F4EAE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77240" y="41788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 2025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4526280"/>
            <a:ext cx="106372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tailings dam failure at a copper mine in Zambia's Copperbelt released an estimated 50 million litres of acidic wastewater into the Kafue River basin. Not an isolated event — peer-reviewed research documents decades of copper and cobalt contamination in Kafue River sediments across the Zambia/DRC Copperbelt.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Today, no accessible system ties subsurface ground-truth data, tailings dam instrumentation, and downstream water signals together in one place.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layers, correlated — ground truth first, remote sensing extends it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other way around. Each layer below extends how far ground truth reaches; an alert only means something when the layers agree, or disagree in a way worth a physical look.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457200" cy="457200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06424" y="2286000"/>
            <a:ext cx="1058235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truth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1106424" y="2578608"/>
            <a:ext cx="10582351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Borehole logs, piezometers, inclinometers, seismographs — the actual subsurface picture. Not something a satellite can infer alone.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02920" y="3227832"/>
            <a:ext cx="457200" cy="457200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02920" y="3227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06424" y="3182112"/>
            <a:ext cx="1058235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InSAR radar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1106424" y="3474720"/>
            <a:ext cx="10582351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tailings dam surface deformation — can detect ground movement months before a structural failure. Cross-validated, never used alone.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02920" y="4123944"/>
            <a:ext cx="457200" cy="457200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029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06424" y="4078224"/>
            <a:ext cx="1058235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optical / radar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1106424" y="4370832"/>
            <a:ext cx="10582351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Watches downstream turbidity and vegetation stress — early indicators, prioritising where a physical sample is needed most.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2920" y="5020056"/>
            <a:ext cx="457200" cy="457200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02920" y="50200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06424" y="4974336"/>
            <a:ext cx="1058235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ground-truth sampling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1106424" y="5266944"/>
            <a:ext cx="10582351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Confirms actual water and soil chemistry — pH, copper, cobalt, cyanide. Satellites flag; only a physical sample says what it is.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02920" y="5961888"/>
            <a:ext cx="11185855" cy="594360"/>
          </a:xfrm>
          <a:prstGeom prst="roundRect">
            <a:avLst>
              <a:gd name="adj" fmla="val 12308"/>
            </a:avLst>
          </a:prstGeom>
          <a:solidFill>
            <a:srgbClr val="EEF2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31520" y="5961888"/>
            <a:ext cx="107286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layer correlates all four and raises alerts automatically — aligned with the Global Industry Standard on Tailings Management (GISTM): 15 principles, 77 requirements, an independent Engineer of Record, mandatory public disclosure.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modest, defensible slice of a much larger problem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965960"/>
            <a:ext cx="3429000" cy="1554480"/>
          </a:xfrm>
          <a:prstGeom prst="roundRect">
            <a:avLst>
              <a:gd name="adj" fmla="val 4706"/>
            </a:avLst>
          </a:prstGeom>
          <a:solidFill>
            <a:srgbClr val="EEF2F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2093976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$117M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16352"/>
            <a:ext cx="3063240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BY 2033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220517"/>
            <a:ext cx="3063240" cy="373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Mining Tailings Management Market — storage, dewatering, water recycling, dry-stacking, and monitoring systems combined; TerraSentinel maps to the monitoring slice (Grand View Research, 2025 — full scope on Market Sizing — Sources &amp; Scope)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4187952" y="1965960"/>
            <a:ext cx="3429000" cy="1554480"/>
          </a:xfrm>
          <a:prstGeom prst="roundRect">
            <a:avLst>
              <a:gd name="adj" fmla="val 4706"/>
            </a:avLst>
          </a:prstGeom>
          <a:solidFill>
            <a:srgbClr val="EEF2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370832" y="2093976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115+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4370832" y="2816352"/>
            <a:ext cx="3063240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TSFs ACROSS AFRICA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4370832" y="3220517"/>
            <a:ext cx="3063240" cy="373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ICMM member companies only — a floor, not the full count (ICMM Tailings Progress Report, Nov 2025)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7872984" y="1965960"/>
            <a:ext cx="3429000" cy="1554480"/>
          </a:xfrm>
          <a:prstGeom prst="roundRect">
            <a:avLst>
              <a:gd name="adj" fmla="val 4706"/>
            </a:avLst>
          </a:prstGeom>
          <a:solidFill>
            <a:srgbClr val="EEF2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055864" y="2093976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$110K–521K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055864" y="2816352"/>
            <a:ext cx="3063240" cy="435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BY YEAR 3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8055864" y="3220517"/>
            <a:ext cx="3063240" cy="373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Bottom-up serviceable obtainable market — see calculation below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02920" y="3794760"/>
            <a:ext cx="11185855" cy="1051560"/>
          </a:xfrm>
          <a:prstGeom prst="roundRect">
            <a:avLst>
              <a:gd name="adj" fmla="val 6957"/>
            </a:avLst>
          </a:prstGeom>
          <a:solidFill>
            <a:srgbClr val="EEF2F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1520" y="391363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CALCULATION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187952"/>
            <a:ext cx="107286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115+ target sites (Africa TSF floor) × $96K–$151K annual contract value per site (cost-plus, from the internal site-visit cost model — per-country pricing, DRC/Zambia/Botswana) × 1–3% achievable penetration by Year 3 — conservative, given zero customers today and a relationship-driven, long-cycle sale.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5029200"/>
            <a:ext cx="111858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closer analog to TerraSentinel's own product — geotechnical instrumentation and monitoring — is larger and growing faster: $4–$5B in 2025 to $10–$13B by 2036, an 8–10% CAGR, with mining named as a key application for ground-movement detection (MarketsAndMarkets, 2025). TAM/SAM figures here are separate from the $7T global water-infrastructure financing gap (previous slide) — that describes the scale of the wider problem, not TerraSentinel's own addressable market.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SIZING — IN FULL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global category to Year-3 target: the full arithmetic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previous slide's three headline numbers, shown as one traceable chain — every figure sourced, every step multiplied out.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606040"/>
            <a:ext cx="3429000" cy="2377440"/>
          </a:xfrm>
          <a:prstGeom prst="roundRect">
            <a:avLst>
              <a:gd name="adj" fmla="val 3077"/>
            </a:avLst>
          </a:prstGeom>
          <a:solidFill>
            <a:srgbClr val="EEF2F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04088" y="2788920"/>
            <a:ext cx="3026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— TOTAL MARKET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04088" y="3172968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$117M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704088" y="3657600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2033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04088" y="3977640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Mining Tailings Management Market, growing at 5.4% CAGR from $73.7M in 2024.</a:t>
            </a:r>
            <a:endParaRPr lang="en-US" sz="950" dirty="0"/>
          </a:p>
          <a:p>
            <a:pPr indent="0" marL="0">
              <a:lnSpc>
                <a:spcPct val="115000"/>
              </a:lnSpc>
              <a:buNone/>
            </a:pPr>
            <a:endParaRPr lang="en-US" sz="9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Grand View Research, 2025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3950208" y="3566160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187952" y="2606040"/>
            <a:ext cx="3429000" cy="2377440"/>
          </a:xfrm>
          <a:prstGeom prst="roundRect">
            <a:avLst>
              <a:gd name="adj" fmla="val 3077"/>
            </a:avLst>
          </a:prstGeom>
          <a:solidFill>
            <a:srgbClr val="E4ECE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389120" y="2788920"/>
            <a:ext cx="3026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— SERVICEABLE SEGMENT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389120" y="3172968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$11.0M–17.4M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4389120" y="3657600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 TSF floor, in dollars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4389120" y="3977640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115+ ICMM-member tailings storage facilities across Africa × $96K–$151K typical annual contract value (Botswana–DRC range).</a:t>
            </a:r>
            <a:endParaRPr lang="en-US" sz="950" dirty="0"/>
          </a:p>
          <a:p>
            <a:pPr indent="0" marL="0">
              <a:lnSpc>
                <a:spcPct val="115000"/>
              </a:lnSpc>
              <a:buNone/>
            </a:pPr>
            <a:endParaRPr lang="en-US" sz="9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ICMM Tailings Progress Report, Nov 2025; internal site-visit cost model, Sep 2026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7635240" y="3566160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7872984" y="2606040"/>
            <a:ext cx="3429000" cy="2377440"/>
          </a:xfrm>
          <a:prstGeom prst="roundRect">
            <a:avLst>
              <a:gd name="adj" fmla="val 3077"/>
            </a:avLst>
          </a:prstGeom>
          <a:solidFill>
            <a:srgbClr val="EEF2F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074152" y="2788920"/>
            <a:ext cx="30266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— OBTAINABLE, YR 3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8074152" y="3172968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$110K–521K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8074152" y="3657600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Year 3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8074152" y="3977640"/>
            <a:ext cx="3026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× 1–3% achievable penetration — conservative, given zero customers today and a long sales cycle.</a:t>
            </a:r>
            <a:endParaRPr lang="en-US" sz="950" dirty="0"/>
          </a:p>
          <a:p>
            <a:pPr indent="0" marL="0">
              <a:lnSpc>
                <a:spcPct val="115000"/>
              </a:lnSpc>
              <a:buNone/>
            </a:pPr>
            <a:endParaRPr lang="en-US" sz="9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internal site-visit cost model, Sep 2026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5166360"/>
            <a:ext cx="1118585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115-facility floor counts only large, ICMM-member operators. TerraSentinel's actual target segment — smaller, less-resourced operators without full GISTM-grade instrumentation — is likely larger but not independently confirmed, so it is deliberately left out of SAM.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SIZING — WHY NOW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Regulation, incident cost, and regional growth are pulling the same way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Specific, dated signals that the underlying demand is real and moving now — not just a market that exists in theory.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3520440" cy="1325880"/>
          </a:xfrm>
          <a:prstGeom prst="roundRect">
            <a:avLst>
              <a:gd name="adj" fmla="val 5517"/>
            </a:avLst>
          </a:prstGeom>
          <a:solidFill>
            <a:srgbClr val="EEF2F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85800" y="2459736"/>
            <a:ext cx="315468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67%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067812"/>
            <a:ext cx="3154680" cy="371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GISTM CONFORMANCE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412541"/>
            <a:ext cx="3154680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836 ICMM member facilities; lower-consequence facilities sit at just 53–65% (ICMM Tailings Progress Report, Nov 5 2025)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297680" y="2331720"/>
            <a:ext cx="3520440" cy="1325880"/>
          </a:xfrm>
          <a:prstGeom prst="roundRect">
            <a:avLst>
              <a:gd name="adj" fmla="val 5517"/>
            </a:avLst>
          </a:prstGeom>
          <a:solidFill>
            <a:srgbClr val="EEF2F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480560" y="2459736"/>
            <a:ext cx="3154680" cy="662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$29.9B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3067812"/>
            <a:ext cx="3154680" cy="371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OF GETTING IT WRONG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4480560" y="3412541"/>
            <a:ext cx="3154680" cy="318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BHP &amp; Vale's settlement for the 2015 Fundão/Samarco dam disaster (Reuters / MINING.com, Oct 25 2024)</a:t>
            </a:r>
            <a:endParaRPr lang="en-US" sz="85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3977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DEMAND — SEPARATE FROM GLOBAL CATEGORY GROWTH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429768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5800" y="443484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DRC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85800" y="472744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+10% copper exports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" y="502920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3.1M → 3.4M tons in 2025, now the world's #2 copper producer after Chile. MINING.com, Feb 11 2026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4187952" y="429768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4370832" y="443484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Zambia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370832" y="472744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+8% copper output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370832" y="502920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825,513 → 890,346 tons in 2025; national push to 3M tons by 2031. CNBC Africa / Bloomberg, Jan 27 2026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872984" y="429768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055864" y="443484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Botswana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055864" y="472744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$900M expansion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055864" y="502920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Khoemacau copper mine expansion approved, targeting 130K tonnes/yr. International Mining, Dec 30 2025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502920" y="5824728"/>
            <a:ext cx="111858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directional demand signals, not TerraSentinel-specific commitments or sales — no customer relationship exists yet in any of the three countries.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SIZING — SOURCES &amp; SCOPE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these figures measure, and what the copper tailwind means concretely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91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INDEPENDENT SIZING SOURCES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993392"/>
            <a:ext cx="5410048" cy="1783080"/>
          </a:xfrm>
          <a:prstGeom prst="roundRect">
            <a:avLst>
              <a:gd name="adj" fmla="val 4103"/>
            </a:avLst>
          </a:prstGeom>
          <a:solidFill>
            <a:srgbClr val="EEF2F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04088" y="2139696"/>
            <a:ext cx="500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Grand View Research — Mining Tailings Management Market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704088" y="2560320"/>
            <a:ext cx="50077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$73.7M (2024) → $117M (2033) · 5.4% CAGR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 2021-2023, forecast 2025-2033 · Published Nov 2025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Methodology: proprietary market databases, executive interviews &amp; regulatory analysis, peer-reviewed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Covers: storage, dewatering, water recycling, dry-stacking, AND monitoring, globally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Geography: Middle East &amp; Africa incl. South Africa — not broken out to DRC/Zambia/Botswana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Maps to TerraSentinel's instrumentation + water-signal slice, not the full storage/dewatering/dry-stacking scope.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278728" y="1993392"/>
            <a:ext cx="5410048" cy="1783080"/>
          </a:xfrm>
          <a:prstGeom prst="roundRect">
            <a:avLst>
              <a:gd name="adj" fmla="val 4103"/>
            </a:avLst>
          </a:prstGeom>
          <a:solidFill>
            <a:srgbClr val="EEF2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79896" y="2139696"/>
            <a:ext cx="500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MarketsAndMarkets — Geotechnical Instrumentation &amp; Monitoring Market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6479896" y="2560320"/>
            <a:ext cx="50077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$4-5B (2025) → $10-13B (2036) · 8-10% CAGR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Oct 2026 (Report Code SE 5238) · methodology per source's standard paid-research process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Mining named explicitly as a key end-user application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Geography: 4 global regions — Africa grouped under “Rest of World,” not broken out by country</a:t>
            </a: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Closer analog to TerraSentinel's full offering — ground-truth, instrumentation, water-signal sensing &amp; the correlation engine — not the broader tailings-management category above.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02920" y="3913632"/>
            <a:ext cx="11185855" cy="777240"/>
          </a:xfrm>
          <a:prstGeom prst="roundRect">
            <a:avLst>
              <a:gd name="adj" fmla="val 9412"/>
            </a:avLst>
          </a:prstGeom>
          <a:solidFill>
            <a:srgbClr val="FBF1E3"/>
          </a:solidFill>
          <a:ln/>
        </p:spPr>
      </p:sp>
      <p:sp>
        <p:nvSpPr>
          <p:cNvPr id="12" name="Shape 10"/>
          <p:cNvSpPr/>
          <p:nvPr/>
        </p:nvSpPr>
        <p:spPr>
          <a:xfrm>
            <a:off x="704088" y="4096512"/>
            <a:ext cx="329184" cy="329184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4088" y="4096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4078224"/>
            <a:ext cx="10362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SCOPE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4370832"/>
            <a:ext cx="1031717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source breaks out DRC, Zambia, or Botswana individually — both group Africa at a regional or “Rest of World” level. The country-specific evidence below comes from named, dated projects and a government source instead, not a market-research estimate.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02920" y="47091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+8% ZAMBIA COPPER TAILWIND MEANS CONCRETELY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001768"/>
            <a:ext cx="1118585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+8% figure is Zambia's own reported national production data (825,513 → 890,346 tons, 2025) — CNBC Africa/Bloomberg, Jan 27 2026, not a market-research estimate. Two named, dated projects sit behind it, ~$1.85B combined: Sinomine Kitumba ($600M, production from 2026) and the Kansanshi S3 Expansion ($1.25B, ~1,500 jobs, +20yr mine life). Each is a future target site, already inside the 115+ site floor and $96K-151K per-site range used in the SOM calculation (Market Sizing slide) — this tailwind supports that serviceable estimate, not upside beyond it. The same source documents a SINO Metals Leach tailings incident and a new Minerals Regulation Commission — raising appetite for independent monitoring. Source: Presidential Delivery Unit Zambia, Feb 18 2026.</a:t>
            </a:r>
            <a:pPr indent="0" marL="0">
              <a:lnSpc>
                <a:spcPct val="114000"/>
              </a:lnSpc>
              <a:buNone/>
            </a:pP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endParaRPr lang="en-US" sz="850" dirty="0"/>
          </a:p>
          <a:p>
            <a:pPr indent="0" marL="0">
              <a:lnSpc>
                <a:spcPct val="114000"/>
              </a:lnSpc>
              <a:buNone/>
            </a:pPr>
            <a:r>
              <a:rPr lang="en-US" sz="8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named projects and a real regulatory shift, not TerraSentinel contracts or commitments — no relationship exists with any of them yet.</a:t>
            </a:r>
            <a:endParaRPr lang="en-US" sz="85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direct, relationship-led path to the first paying site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TerraSentinel's buyer is a specific, identifiable person, not a mass market — a direct technical sale sized to a $96K–$151K annual contract.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5410048" cy="2011680"/>
          </a:xfrm>
          <a:prstGeom prst="roundRect">
            <a:avLst>
              <a:gd name="adj" fmla="val 3636"/>
            </a:avLst>
          </a:prstGeom>
          <a:solidFill>
            <a:srgbClr val="EEF2F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487168"/>
            <a:ext cx="4952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WE'RE TARGETING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779776"/>
            <a:ext cx="49528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segment: mine operators and TSF owners in the DRC, Zambia, and Botswana — the same geography used in the market sizing.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contact: the technical/operations lead responsible for tailings and water-monitoring compliance, not procurement.</a:t>
            </a: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endParaRPr lang="en-US" sz="10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point: ICMM-member operators already mid-way through GISTM conformance.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78728" y="2331720"/>
            <a:ext cx="5410048" cy="2011680"/>
          </a:xfrm>
          <a:prstGeom prst="roundRect">
            <a:avLst>
              <a:gd name="adj" fmla="val 3636"/>
            </a:avLst>
          </a:prstGeom>
          <a:solidFill>
            <a:srgbClr val="EEF2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07328" y="2487168"/>
            <a:ext cx="4952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PROCESS WORKS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6507328" y="2779776"/>
            <a:ext cx="495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Target-account ID → technical discovery → site assessment → pilot proposal → paid pilot or annual contract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507328" y="3346704"/>
            <a:ext cx="4952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Direct, not channel-led: at $96K–$151K per site and a multi-month technical sale, this is a relationship-driven enterprise sale.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paths being explored, not yet active: geotechnical/environmental consulting firms, mining-compliance platforms, industry bodies operators already trust.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02920" y="4572000"/>
            <a:ext cx="11185855" cy="1417320"/>
          </a:xfrm>
          <a:prstGeom prst="roundRect">
            <a:avLst>
              <a:gd name="adj" fmla="val 5161"/>
            </a:avLst>
          </a:prstGeom>
          <a:solidFill>
            <a:srgbClr val="FBF1E3"/>
          </a:solidFill>
          <a:ln/>
        </p:spPr>
      </p:sp>
      <p:sp>
        <p:nvSpPr>
          <p:cNvPr id="13" name="Shape 11"/>
          <p:cNvSpPr/>
          <p:nvPr/>
        </p:nvSpPr>
        <p:spPr>
          <a:xfrm>
            <a:off x="704088" y="4754880"/>
            <a:ext cx="329184" cy="329184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04088" y="47548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4736592"/>
            <a:ext cx="10362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SCOPE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5029200"/>
            <a:ext cx="103171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mine operator has been contacted, interviewed, or signed as of this deck — the segment, process, and channels above are the intended plan, not results achieved. The concrete Phase 1 milestone is a single real pilot site, however small (see Roadmap). Real conversations already in motion toward that first site are on the Traction slide.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EXISTS TODAY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working pilot, not a slide deck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field data-entry tool and a live pilot dashboard already run today, backed by a real database.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77440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3774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86968" y="234086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data-entry tool — borehole/lithology logs, instrument readings, drone water-chemistry samples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2852928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8529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86968" y="2816352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dashboard — site map, threshold-based flags, time-series and depth-profile charts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3328416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32841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886968" y="3291840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Correction-request workflow — original logger + independent second reviewer, third expert breaks ties; nothing silently edited or deleted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3803904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3803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86968" y="3767328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terrasentinel.co.za — public-facing overview, prototype stage clearly stated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279392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02920" y="427939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" y="4242816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Sentinel-1 satellite pipeline — end-to-end ground-deformation product (see Technical Milestone)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02920" y="4754880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02920" y="4754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86968" y="471830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Sentinel-2 downstream water-quality pipeline — cloud-masked NDTI, now split per monitoring cell (see Technical Milestone)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02920" y="5367528"/>
            <a:ext cx="11185855" cy="640080"/>
          </a:xfrm>
          <a:prstGeom prst="roundRect">
            <a:avLst>
              <a:gd name="adj" fmla="val 11429"/>
            </a:avLst>
          </a:prstGeom>
          <a:solidFill>
            <a:srgbClr val="EEF2F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31520" y="5367528"/>
            <a:ext cx="107286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YET BUILT:  drone-triggered sampling automation, and the AI correlation engine that would flag anomalies across every layer automatically.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MILESTONE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satellite layer: concept to working pipeline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Sentinel-1 radar data now flows through a real, working pipeline — submitted, tracked, and completed end-to-end over a Copperbelt tailings site.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423160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423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86968" y="2386584"/>
            <a:ext cx="6108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Sentinel-1 SAR jobs — submitted, tracked, and completed through NASA/ASF's HyP3 service, not a simulated demo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2990088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9900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86968" y="2953512"/>
            <a:ext cx="6108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secure, admin-only orchestration layer (Supabase Edge Functions) handles job submission, status polling, and result storage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3557016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55701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886968" y="3520440"/>
            <a:ext cx="6108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successful run: a real interferometric ground-deformation product (≈861 MB) from two Sentinel-1 acquisitions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4123944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12394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86968" y="4087368"/>
            <a:ext cx="6108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Surfaced directly in the pilot dashboard — job status, acquisition dates, and a one-click download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828032"/>
            <a:ext cx="6492240" cy="1508760"/>
          </a:xfrm>
          <a:prstGeom prst="roundRect">
            <a:avLst>
              <a:gd name="adj" fmla="val 4848"/>
            </a:avLst>
          </a:prstGeom>
          <a:solidFill>
            <a:srgbClr val="FBF1E3"/>
          </a:solidFill>
          <a:ln/>
        </p:spPr>
      </p:sp>
      <p:sp>
        <p:nvSpPr>
          <p:cNvPr id="18" name="Shape 16"/>
          <p:cNvSpPr/>
          <p:nvPr/>
        </p:nvSpPr>
        <p:spPr>
          <a:xfrm>
            <a:off x="704088" y="5010912"/>
            <a:ext cx="329184" cy="329184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04088" y="50109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4992624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SCOPE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5285232"/>
            <a:ext cx="5623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interferometric processing itself — phase unwrapping and baseline coregistration — runs on NASA/ASF's HyP3 service, not proprietary TerraSentinel code. What's TerraSentinel's own is the orchestration layer around it: submitting jobs, tracking status, and securing results.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269480" y="2423160"/>
            <a:ext cx="4419295" cy="3566160"/>
          </a:xfrm>
          <a:prstGeom prst="roundRect">
            <a:avLst>
              <a:gd name="adj" fmla="val 2051"/>
            </a:avLst>
          </a:prstGeom>
          <a:solidFill>
            <a:srgbClr val="1B2A4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70648" y="2606040"/>
            <a:ext cx="40169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REAL RUN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7470648" y="2880360"/>
            <a:ext cx="401695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≈861 MB</a:t>
            </a:r>
            <a:endParaRPr lang="en-US" sz="3000" dirty="0"/>
          </a:p>
        </p:txBody>
      </p:sp>
      <p:sp>
        <p:nvSpPr>
          <p:cNvPr id="25" name="Text 23"/>
          <p:cNvSpPr txBox="1"/>
          <p:nvPr/>
        </p:nvSpPr>
        <p:spPr>
          <a:xfrm>
            <a:off x="7470648" y="3429000"/>
            <a:ext cx="4016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ground-deformation product, 2 acquisitions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7470648" y="4114800"/>
            <a:ext cx="4016959" cy="0"/>
          </a:xfrm>
          <a:prstGeom prst="line">
            <a:avLst/>
          </a:prstGeom>
          <a:noFill/>
          <a:ln w="12700">
            <a:solidFill>
              <a:srgbClr val="3A4F6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470648" y="4251960"/>
            <a:ext cx="401695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7470648" y="4480560"/>
            <a:ext cx="401695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FD9B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 Complete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7470648" y="5212080"/>
            <a:ext cx="40169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dashboard — Sentinel-1 InSAR jobs panel, validation run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MILESTONE — UPDATED THIS MONTH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satellite layer, part two: Sentinel-2 downstream water quality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Sentinel-2 optical data flows through the same pipeline as Sentinel-1 — and this month, the monitoring itself got sharper and more honest about its own limits.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468880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468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86968" y="2432304"/>
            <a:ext cx="6291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Sentinel-2 L2A cloud-masked NDTI query via Copernicus's Statistical API — same orchestration layer as Sentinel-1, reused not rebuilt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2920" y="2999232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9992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86968" y="2962656"/>
            <a:ext cx="6291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 of earlier NO_CLEAR_SCENE failures found live in Copernicus's own Requests Builder — fixed with 10-day aggregation buckets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02920" y="3529584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5295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886968" y="3493008"/>
            <a:ext cx="6291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— split across two independently-monitored cells at the pilot dam (Cell 1 West / Cell 2 East) instead of one averaged reading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2920" y="4059936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0599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86968" y="4023360"/>
            <a:ext cx="6291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— a self-service “request a new reading” form ships in the dashboard, with real input validation on buffer radius, site name, and dates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590288"/>
            <a:ext cx="274320" cy="274320"/>
          </a:xfrm>
          <a:prstGeom prst="ellipse">
            <a:avLst/>
          </a:prstGeom>
          <a:solidFill>
            <a:srgbClr val="2E5A6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02920" y="45902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86968" y="4553712"/>
            <a:ext cx="6291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— verified end-to-end: a typed buffer value provably reaches the satellite query, confirmed by independently recomputing the real monitoring-area size from stored geometry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452360" y="2468880"/>
            <a:ext cx="4236415" cy="1234440"/>
          </a:xfrm>
          <a:prstGeom prst="roundRect">
            <a:avLst>
              <a:gd name="adj" fmla="val 5926"/>
            </a:avLst>
          </a:prstGeom>
          <a:solidFill>
            <a:srgbClr val="EEF2F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635240" y="2606040"/>
            <a:ext cx="387065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1 — WEST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7635240" y="2834640"/>
            <a:ext cx="38706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NDTI −0.1326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635240" y="3246120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clear pixels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7452360" y="3794760"/>
            <a:ext cx="4236415" cy="1234440"/>
          </a:xfrm>
          <a:prstGeom prst="roundRect">
            <a:avLst>
              <a:gd name="adj" fmla="val 5926"/>
            </a:avLst>
          </a:prstGeom>
          <a:solidFill>
            <a:srgbClr val="EEF2F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635240" y="3931920"/>
            <a:ext cx="387065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 2 — EAST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7635240" y="4160520"/>
            <a:ext cx="38706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NDTI 0.0690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635240" y="4572000"/>
            <a:ext cx="38706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clear pixels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02920" y="5212080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FBF1E3"/>
          </a:solidFill>
          <a:ln/>
        </p:spPr>
      </p:sp>
      <p:sp>
        <p:nvSpPr>
          <p:cNvPr id="29" name="Shape 27"/>
          <p:cNvSpPr/>
          <p:nvPr/>
        </p:nvSpPr>
        <p:spPr>
          <a:xfrm>
            <a:off x="704088" y="5394960"/>
            <a:ext cx="329184" cy="329184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04088" y="53949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1143000" y="5376672"/>
            <a:ext cx="103628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SCOPE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1143000" y="5669280"/>
            <a:ext cx="10317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NDTI is a relative turbidity/sediment index, not a calibrated absolute value — no safe/unsafe threshold is set yet. TerraSentinel's own: orchestration, admin-only security, dashboard UI, and input validation — the NDTI computation itself runs on Copernicus's Statistical API.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COMPETITION — STATUS QUO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mine operators use today, and why they still use it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any named technology competitor, most sites rely on some mix of these. None compete on capability; they persist on cost and familiarity.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468880"/>
            <a:ext cx="11185855" cy="365760"/>
          </a:xfrm>
          <a:prstGeom prst="rect">
            <a:avLst/>
          </a:prstGeom>
          <a:solidFill>
            <a:srgbClr val="1B2A4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2468880"/>
            <a:ext cx="29491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3772119" y="2468880"/>
            <a:ext cx="451517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8470179" y="2468880"/>
            <a:ext cx="31728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IT'S STILL USED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02920" y="2834640"/>
            <a:ext cx="11185855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2834640"/>
            <a:ext cx="29034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Spreadsheets / manual workflows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3772119" y="2834640"/>
            <a:ext cx="44694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hoc tracking of readings and reports in Excel or Word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8470179" y="2834640"/>
            <a:ext cx="312715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upfront cost, no new tooling to learn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2920" y="3520440"/>
            <a:ext cx="11185855" cy="685800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3520440"/>
            <a:ext cx="29034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consultants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3772119" y="3520440"/>
            <a:ext cx="44694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manual water/soil sampling and compliance reporting, per visit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8470179" y="3520440"/>
            <a:ext cx="312715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relationships, regulatory familiarity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02920" y="4206240"/>
            <a:ext cx="11185855" cy="6858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4206240"/>
            <a:ext cx="29034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laboratories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3772119" y="4206240"/>
            <a:ext cx="44694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Accredited chemical analysis of submitted samples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8470179" y="4206240"/>
            <a:ext cx="312715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for certified results regardless of system used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02920" y="4892040"/>
            <a:ext cx="11185855" cy="685800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" y="4892040"/>
            <a:ext cx="29034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Regulator-reporting systems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3772119" y="4892040"/>
            <a:ext cx="44694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Government/industry portals for mandatory disclosure filings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8470179" y="4892040"/>
            <a:ext cx="312715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compliance requirement, not an early-warning tool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502920" y="5715000"/>
            <a:ext cx="111858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of these are being replaced by TerraSentinel. The goal is feeding better, earlier ground-truth and remote-sensing data into the same reporting and expert-review processes these already require.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COMPETITION — NAMED PROVIDERS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TerraSentinel sits today, honestly staged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 research on public provider materials, checked September 2026. TerraSentinel's own column reflects actual build status, not aspiration.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77440"/>
            <a:ext cx="11185855" cy="347472"/>
          </a:xfrm>
          <a:prstGeom prst="rect">
            <a:avLst/>
          </a:prstGeom>
          <a:solidFill>
            <a:srgbClr val="1B2A4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94360" y="2377440"/>
            <a:ext cx="254744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3278965" y="2377440"/>
            <a:ext cx="17644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Truth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180561" y="2377440"/>
            <a:ext cx="15407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InSAR/Sat.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858439" y="2377440"/>
            <a:ext cx="1652577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 Sampling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8648176" y="2377440"/>
            <a:ext cx="154071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Correlation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0326054" y="2377440"/>
            <a:ext cx="1317001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02920" y="2724912"/>
            <a:ext cx="11185855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94360" y="272491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IDS GeoRadar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3278965" y="272491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5180561" y="272491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858439" y="272491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8648176" y="272491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0326054" y="272491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monitoring service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02920" y="3090672"/>
            <a:ext cx="11185855" cy="365760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94360" y="309067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Viridien (CGG)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3278965" y="309067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5180561" y="309067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858439" y="309067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8648176" y="309067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0326054" y="309067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monitoring service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502920" y="3456432"/>
            <a:ext cx="11185855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94360" y="345643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Canary Systems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3278965" y="345643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5180561" y="345643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858439" y="345643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8648176" y="345643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0326054" y="345643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+ instrumentation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02920" y="3822192"/>
            <a:ext cx="11185855" cy="365760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94360" y="382219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Sintela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3278965" y="382219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Instr. only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5180561" y="382219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6858439" y="382219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38" name="Text 36"/>
          <p:cNvSpPr txBox="1"/>
          <p:nvPr/>
        </p:nvSpPr>
        <p:spPr>
          <a:xfrm>
            <a:off x="8648176" y="382219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10326054" y="382219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+ SaaS dashboard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502920" y="4187952"/>
            <a:ext cx="11185855" cy="3657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94360" y="418795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GDMS</a:t>
            </a:r>
            <a:endParaRPr lang="en-US" sz="900" dirty="0"/>
          </a:p>
        </p:txBody>
      </p:sp>
      <p:sp>
        <p:nvSpPr>
          <p:cNvPr id="42" name="Text 40"/>
          <p:cNvSpPr txBox="1"/>
          <p:nvPr/>
        </p:nvSpPr>
        <p:spPr>
          <a:xfrm>
            <a:off x="3278965" y="418795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Instr. only</a:t>
            </a:r>
            <a:endParaRPr lang="en-US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5180561" y="418795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44" name="Text 42"/>
          <p:cNvSpPr txBox="1"/>
          <p:nvPr/>
        </p:nvSpPr>
        <p:spPr>
          <a:xfrm>
            <a:off x="6858439" y="418795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45" name="Text 43"/>
          <p:cNvSpPr txBox="1"/>
          <p:nvPr/>
        </p:nvSpPr>
        <p:spPr>
          <a:xfrm>
            <a:off x="8648176" y="418795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n/s</a:t>
            </a:r>
            <a:endParaRPr lang="en-US" sz="900" dirty="0"/>
          </a:p>
        </p:txBody>
      </p:sp>
      <p:sp>
        <p:nvSpPr>
          <p:cNvPr id="46" name="Text 44"/>
          <p:cNvSpPr txBox="1"/>
          <p:nvPr/>
        </p:nvSpPr>
        <p:spPr>
          <a:xfrm>
            <a:off x="10326054" y="418795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+ SaaS, GISTM-oriented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502920" y="4553712"/>
            <a:ext cx="11185855" cy="365760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594360" y="455371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Schauenburg Systems</a:t>
            </a:r>
            <a:endParaRPr lang="en-US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3278965" y="455371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Sensor/comms</a:t>
            </a:r>
            <a:endParaRPr lang="en-US" sz="900" dirty="0"/>
          </a:p>
        </p:txBody>
      </p:sp>
      <p:sp>
        <p:nvSpPr>
          <p:cNvPr id="50" name="Text 48"/>
          <p:cNvSpPr txBox="1"/>
          <p:nvPr/>
        </p:nvSpPr>
        <p:spPr>
          <a:xfrm>
            <a:off x="5180561" y="455371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51" name="Text 49"/>
          <p:cNvSpPr txBox="1"/>
          <p:nvPr/>
        </p:nvSpPr>
        <p:spPr>
          <a:xfrm>
            <a:off x="6858439" y="455371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52" name="Text 50"/>
          <p:cNvSpPr txBox="1"/>
          <p:nvPr/>
        </p:nvSpPr>
        <p:spPr>
          <a:xfrm>
            <a:off x="8648176" y="455371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900" dirty="0"/>
          </a:p>
        </p:txBody>
      </p:sp>
      <p:sp>
        <p:nvSpPr>
          <p:cNvPr id="53" name="Text 51"/>
          <p:cNvSpPr txBox="1"/>
          <p:nvPr/>
        </p:nvSpPr>
        <p:spPr>
          <a:xfrm>
            <a:off x="10326054" y="455371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&amp; comms supply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502920" y="4919472"/>
            <a:ext cx="11185855" cy="365760"/>
          </a:xfrm>
          <a:prstGeom prst="rect">
            <a:avLst/>
          </a:prstGeom>
          <a:solidFill>
            <a:srgbClr val="FBF1E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594360" y="4919472"/>
            <a:ext cx="25474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TerraSentinel</a:t>
            </a:r>
            <a:endParaRPr lang="en-US" sz="900" dirty="0"/>
          </a:p>
        </p:txBody>
      </p:sp>
      <p:sp>
        <p:nvSpPr>
          <p:cNvPr id="56" name="Text 54"/>
          <p:cNvSpPr txBox="1"/>
          <p:nvPr/>
        </p:nvSpPr>
        <p:spPr>
          <a:xfrm>
            <a:off x="3278965" y="4919472"/>
            <a:ext cx="17644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900" dirty="0"/>
          </a:p>
        </p:txBody>
      </p:sp>
      <p:sp>
        <p:nvSpPr>
          <p:cNvPr id="57" name="Text 55"/>
          <p:cNvSpPr txBox="1"/>
          <p:nvPr/>
        </p:nvSpPr>
        <p:spPr>
          <a:xfrm>
            <a:off x="5180561" y="491947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(S1+S2)</a:t>
            </a:r>
            <a:endParaRPr lang="en-US" sz="900" dirty="0"/>
          </a:p>
        </p:txBody>
      </p:sp>
      <p:sp>
        <p:nvSpPr>
          <p:cNvPr id="58" name="Text 56"/>
          <p:cNvSpPr txBox="1"/>
          <p:nvPr/>
        </p:nvSpPr>
        <p:spPr>
          <a:xfrm>
            <a:off x="6858439" y="4919472"/>
            <a:ext cx="165257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/ Pilot</a:t>
            </a:r>
            <a:endParaRPr lang="en-US" sz="900" dirty="0"/>
          </a:p>
        </p:txBody>
      </p:sp>
      <p:sp>
        <p:nvSpPr>
          <p:cNvPr id="59" name="Text 57"/>
          <p:cNvSpPr txBox="1"/>
          <p:nvPr/>
        </p:nvSpPr>
        <p:spPr>
          <a:xfrm>
            <a:off x="8648176" y="4919472"/>
            <a:ext cx="15407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</a:t>
            </a:r>
            <a:endParaRPr lang="en-US" sz="900" dirty="0"/>
          </a:p>
        </p:txBody>
      </p:sp>
      <p:sp>
        <p:nvSpPr>
          <p:cNvPr id="60" name="Text 58"/>
          <p:cNvSpPr txBox="1"/>
          <p:nvPr/>
        </p:nvSpPr>
        <p:spPr>
          <a:xfrm>
            <a:off x="10326054" y="4919472"/>
            <a:ext cx="131700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 + field tool</a:t>
            </a:r>
            <a:endParaRPr lang="en-US" sz="900" dirty="0"/>
          </a:p>
        </p:txBody>
      </p:sp>
      <p:sp>
        <p:nvSpPr>
          <p:cNvPr id="61" name="Text 59"/>
          <p:cNvSpPr txBox="1"/>
          <p:nvPr/>
        </p:nvSpPr>
        <p:spPr>
          <a:xfrm>
            <a:off x="502920" y="5394960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“n/s” = not publicly stated in materials reviewed. TerraSentinel status matches “What Exists Today”: field-data, dashboard, and satellite (S1 InSAR + S2 optical) are live; automated cross-layer correlation is not yet built.</a:t>
            </a:r>
            <a:endParaRPr lang="en-US" sz="900" dirty="0"/>
          </a:p>
        </p:txBody>
      </p:sp>
      <p:sp>
        <p:nvSpPr>
          <p:cNvPr id="62" name="Text 60"/>
          <p:cNvSpPr txBox="1"/>
          <p:nvPr/>
        </p:nvSpPr>
        <p:spPr>
          <a:xfrm>
            <a:off x="502920" y="5852160"/>
            <a:ext cx="111858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 — TerraSentinel's intended advantage is workflow integration across ground truth, remote sensing, physical verification, and auditability — in one product, not four vendors.</a:t>
            </a:r>
            <a:endParaRPr lang="en-US" sz="1000" dirty="0"/>
          </a:p>
        </p:txBody>
      </p:sp>
      <p:sp>
        <p:nvSpPr>
          <p:cNvPr id="63" name="Text 61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RIGOR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Subsurface complexity we're not glossing over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2331720"/>
            <a:ext cx="5410048" cy="1874520"/>
          </a:xfrm>
          <a:prstGeom prst="roundRect">
            <a:avLst>
              <a:gd name="adj" fmla="val 3902"/>
            </a:avLst>
          </a:prstGeom>
          <a:solidFill>
            <a:srgbClr val="EEF2F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514600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Aquifers are not uniform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990088"/>
            <a:ext cx="495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confined aquifer (sealed above by an impermeable layer) behaves completely differently under contamination than an unconfined one recharged directly from the surface.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278728" y="2331720"/>
            <a:ext cx="5410048" cy="1874520"/>
          </a:xfrm>
          <a:prstGeom prst="roundRect">
            <a:avLst>
              <a:gd name="adj" fmla="val 3902"/>
            </a:avLst>
          </a:prstGeom>
          <a:solidFill>
            <a:srgbClr val="EEF2F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507328" y="2514600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Transport depends on the rock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6507328" y="2990088"/>
            <a:ext cx="495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Fractured rock lets contamination travel fast and unpredictably along joints; porous sedimentary layers move it slowly and more predictably. The same spill behaves differently at every site.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02920" y="4526280"/>
            <a:ext cx="5410048" cy="1874520"/>
          </a:xfrm>
          <a:prstGeom prst="roundRect">
            <a:avLst>
              <a:gd name="adj" fmla="val 3902"/>
            </a:avLst>
          </a:prstGeom>
          <a:solidFill>
            <a:srgbClr val="EEF2F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4709160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Seismic activity matters twice over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5184648"/>
            <a:ext cx="495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affects tailings dam stability (liquefaction risk in saturated tailings) and how fractured ground transmits water and contamination — a factor GISTM-aligned facilities are expected to monitor.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278728" y="4526280"/>
            <a:ext cx="5410048" cy="1874520"/>
          </a:xfrm>
          <a:prstGeom prst="roundRect">
            <a:avLst>
              <a:gd name="adj" fmla="val 3902"/>
            </a:avLst>
          </a:prstGeom>
          <a:solidFill>
            <a:srgbClr val="EEF2F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507328" y="4709160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Depth adds cost, time, and risk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6507328" y="5184648"/>
            <a:ext cx="495284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every stage of physical verification — which is exactly why deciding where to physically drill or instrument has to be informed, not guessed.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BOUNDARIES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TerraSentinel is not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2377440"/>
            <a:ext cx="292608" cy="292608"/>
          </a:xfrm>
          <a:prstGeom prst="ellipse">
            <a:avLst/>
          </a:prstGeom>
          <a:solidFill>
            <a:srgbClr val="B34F4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02920" y="2377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331720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 not replace core drilling, geotechnical instrumentation, or the judgment of a qualified Engineer of Record — GISTM requires that role for a reason, and this concept supports it, not bypasses it.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3246120"/>
            <a:ext cx="292608" cy="292608"/>
          </a:xfrm>
          <a:prstGeom prst="ellipse">
            <a:avLst/>
          </a:prstGeom>
          <a:solidFill>
            <a:srgbClr val="B34F4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" y="32461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3200400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 not claim AI can interpret subsurface geology on its own.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114800"/>
            <a:ext cx="292608" cy="292608"/>
          </a:xfrm>
          <a:prstGeom prst="ellipse">
            <a:avLst/>
          </a:prstGeom>
          <a:solidFill>
            <a:srgbClr val="B34F4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4069080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 not yet have a signed paying pilot site or completed independent expert sign-off — this raise exists specifically to close that gap, not to claim proven revenue.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5074920"/>
            <a:ext cx="11185855" cy="1005840"/>
          </a:xfrm>
          <a:prstGeom prst="roundRect">
            <a:avLst>
              <a:gd name="adj" fmla="val 7273"/>
            </a:avLst>
          </a:prstGeom>
          <a:solidFill>
            <a:srgbClr val="EEF2F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31520" y="5074920"/>
            <a:ext cx="1072865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aims to do: make existing ground-truth data reach further — flagging where a new sample or instrument reading is needed sooner, particularly at smaller or less-resourced sites that don't yet have full GISTM-grade instrumentation in place.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2A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FOUNDER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on years in the field, not a market spotted from outside it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9659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Jean Venter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3957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FOUNDER, TERRA SENTINEL (PTY) LTD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2788920"/>
            <a:ext cx="6949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Venter has spent 3 years core drilling across the DRC, Zambia, and Botswana — one year fully embedded on-site in each country — reading what comes back up the hole to understand ground formations, water tables, and rock behaviour below the surface. As drill-site supervisor, Jean led approximately 25–30 boreholes ranging from 50m to nearly 300m deep.</a:t>
            </a: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one job at KICO SA in Kipushi, DRC — his most recent contract — he drilled straight through the middle of an existing tailings dam built in the 1950s: exploration to check ground structure and stability ahead of a much larger new dam. That judgment — where a monitoring borehole or piezometer actually gets placed — is exactly what no amount of satellite data replaces on its own.</a:t>
            </a: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endParaRPr lang="en-US" sz="12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is also the founder behind two other live software products, Barter and Istokvel — this isn't a first attempt at taking an idea from concept to a working product.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19659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&amp; SELF-STUDY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138160" y="2350008"/>
            <a:ext cx="3566160" cy="457200"/>
          </a:xfrm>
          <a:prstGeom prst="roundRect">
            <a:avLst>
              <a:gd name="adj" fmla="val 16000"/>
            </a:avLst>
          </a:prstGeom>
          <a:solidFill>
            <a:srgbClr val="24384F"/>
          </a:solidFill>
          <a:ln w="9525">
            <a:solidFill>
              <a:srgbClr val="3A4F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302752" y="2350008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Wildlife Conservation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138160" y="2916936"/>
            <a:ext cx="3566160" cy="457200"/>
          </a:xfrm>
          <a:prstGeom prst="roundRect">
            <a:avLst>
              <a:gd name="adj" fmla="val 16000"/>
            </a:avLst>
          </a:prstGeom>
          <a:solidFill>
            <a:srgbClr val="24384F"/>
          </a:solidFill>
          <a:ln w="9525">
            <a:solidFill>
              <a:srgbClr val="3A4F6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302752" y="2916936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Hydrogeology-adjacent self-study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138160" y="3483864"/>
            <a:ext cx="3566160" cy="457200"/>
          </a:xfrm>
          <a:prstGeom prst="roundRect">
            <a:avLst>
              <a:gd name="adj" fmla="val 16000"/>
            </a:avLst>
          </a:prstGeom>
          <a:solidFill>
            <a:srgbClr val="24384F"/>
          </a:solidFill>
          <a:ln w="9525">
            <a:solidFill>
              <a:srgbClr val="3A4F6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02752" y="3483864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Soil Science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38160" y="4050792"/>
            <a:ext cx="3566160" cy="457200"/>
          </a:xfrm>
          <a:prstGeom prst="roundRect">
            <a:avLst>
              <a:gd name="adj" fmla="val 16000"/>
            </a:avLst>
          </a:prstGeom>
          <a:solidFill>
            <a:srgbClr val="24384F"/>
          </a:solidFill>
          <a:ln w="9525">
            <a:solidFill>
              <a:srgbClr val="3A4F6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02752" y="4050792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Geology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138160" y="4617720"/>
            <a:ext cx="3566160" cy="457200"/>
          </a:xfrm>
          <a:prstGeom prst="roundRect">
            <a:avLst>
              <a:gd name="adj" fmla="val 16000"/>
            </a:avLst>
          </a:prstGeom>
          <a:solidFill>
            <a:srgbClr val="24384F"/>
          </a:solidFill>
          <a:ln w="9525">
            <a:solidFill>
              <a:srgbClr val="3A4F6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02752" y="461772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4E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Development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16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09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&amp; OPERATING ROLES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founder covering build, sell, and lead — with a named gap this raise closes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2286000"/>
            <a:ext cx="354573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2404872"/>
            <a:ext cx="31799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743200"/>
            <a:ext cx="31799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Venter. Builds and maintains the TerraSentinel product — field-data capture tooling and the monitoring dashboard — using AI-assisted development to move at solo-founder speed.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322978" y="2286000"/>
            <a:ext cx="354573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05858" y="2404872"/>
            <a:ext cx="31799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Sell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505858" y="2743200"/>
            <a:ext cx="31799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Venter. Leads all commercial development, mine-operator outreach, and pilot acquisition directly, drawing on 3 years of on-site relationships built during drilling operations.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8143037" y="2286000"/>
            <a:ext cx="354573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325917" y="2404872"/>
            <a:ext cx="31799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8325917" y="2743200"/>
            <a:ext cx="31799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Venter. Sole founder and sole shareholder — 100% ownership, no other equity holders or options outstanding.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EEF2F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31520" y="39593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TECHNICAL ADVISOR (PART-TIME)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4224528"/>
            <a:ext cx="1072865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Siyanda Nduduzo Hlatshwayo</a:t>
            </a:r>
            <a:pPr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GIS and Field Soils Officer, Sayari Earth; BSc(Hons) Hydrology &amp; BSc Hydrology and Geography, University of Zululand (former GIS tutor there).</a:t>
            </a:r>
            <a:pPr indent="0" marL="0">
              <a:lnSpc>
                <a:spcPct val="112000"/>
              </a:lnSpc>
              <a:buNone/>
            </a:pPr>
            <a:endParaRPr lang="en-US" sz="11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relevance to TerraSentinel's satellite/InSAR correlation layer and water-signal interpretation. Confirmed by phone and written consent (WhatsApp), Sep 2026 — no relationship prior to that conversation.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02920" y="4937760"/>
            <a:ext cx="11185855" cy="1234440"/>
          </a:xfrm>
          <a:prstGeom prst="roundRect">
            <a:avLst>
              <a:gd name="adj" fmla="val 5926"/>
            </a:avLst>
          </a:prstGeom>
          <a:solidFill>
            <a:srgbClr val="FBF1E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1520" y="505663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REMAINING GAP &amp; HIRING PLAN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303520"/>
            <a:ext cx="1072865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one part-time advisor above, there is no full-time technical hire, salesperson, or co-founder yet. Phase 1 still calls for recruiting an independent geologist, hydrogeologist, and geotechnical engineer as technical reviewers — validation roles, not operating build or sell roles.</a:t>
            </a:r>
            <a:endParaRPr lang="en-US" sz="950" dirty="0"/>
          </a:p>
          <a:p>
            <a:pPr indent="0" marL="0">
              <a:lnSpc>
                <a:spcPct val="112000"/>
              </a:lnSpc>
              <a:buNone/>
            </a:pPr>
            <a:endParaRPr lang="en-US" sz="9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raise funds the first full-time technical and commercial hires directly (see The Ask / Use of Funds) — no longer contingent on pilot traction alone.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conversations already in motion — none closed yet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9 September 2026, via an Istokvel connection (Chris Mulhall and Ernest, business partners), after a live walkthrough of the dashboard and field data-entry tool: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65176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04088" y="2798064"/>
            <a:ext cx="50077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pilot site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04088" y="3154680"/>
            <a:ext cx="500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arranged — at no cost to TerraSentinel.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278728" y="265176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79896" y="2798064"/>
            <a:ext cx="50077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academic supervisors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6479896" y="3154680"/>
            <a:ext cx="500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Introductions being arranged to professors at CPUT and a Pretoria-area university, who would supervise the pilot as student practical work at no cost — with formal university sign-off/accreditation possible if milestones are met.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02920" y="434340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04088" y="4489704"/>
            <a:ext cx="50077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investor introductions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04088" y="4846320"/>
            <a:ext cx="500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arranged — one contact with a real-estate background (Seeff Properties), one with a direct mining-industry background (US-based).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278728" y="4343400"/>
            <a:ext cx="541004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79896" y="4489704"/>
            <a:ext cx="50077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investor interest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479896" y="4846320"/>
            <a:ext cx="5007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 and Ernest are also personally interested in investing — no numbers discussed yet, deliberately deferred by Jean until after a supervised pilot runs.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70448"/>
            <a:ext cx="111858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of the above are meetings being arranged, not signed commitments or term sheets — included because they're real and dated, not because they're closed.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1 to Phase 4: one pilot site to a live, multi-site system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raise is scoped to fund the full path below, as defined in TerraSentinel's own system architecture — not just the next six months.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2625014" cy="3246120"/>
          </a:xfrm>
          <a:prstGeom prst="roundRect">
            <a:avLst>
              <a:gd name="adj" fmla="val 2787"/>
            </a:avLst>
          </a:prstGeom>
          <a:solidFill>
            <a:srgbClr val="E4ECEE"/>
          </a:solidFill>
          <a:ln/>
        </p:spPr>
      </p:sp>
      <p:sp>
        <p:nvSpPr>
          <p:cNvPr id="6" name="Shape 4"/>
          <p:cNvSpPr/>
          <p:nvPr/>
        </p:nvSpPr>
        <p:spPr>
          <a:xfrm>
            <a:off x="704088" y="2514600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04088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04088" y="2990088"/>
            <a:ext cx="22226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Pilot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704088" y="3493008"/>
            <a:ext cx="22226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5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" y="3813048"/>
            <a:ext cx="222267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7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real site: real borehole/lithology logs, manually-entered instrument readings, real drone sample results. No live telemetry yet. Reviewed by a geotechnical engineer and hydrogeologist against real-world practice, not just internal testing.</a:t>
            </a:r>
            <a:endParaRPr lang="en-US" sz="870" dirty="0"/>
          </a:p>
        </p:txBody>
      </p:sp>
      <p:sp>
        <p:nvSpPr>
          <p:cNvPr id="11" name="Shape 9"/>
          <p:cNvSpPr/>
          <p:nvPr/>
        </p:nvSpPr>
        <p:spPr>
          <a:xfrm>
            <a:off x="3356534" y="2331720"/>
            <a:ext cx="2625014" cy="3246120"/>
          </a:xfrm>
          <a:prstGeom prst="roundRect">
            <a:avLst>
              <a:gd name="adj" fmla="val 2787"/>
            </a:avLst>
          </a:prstGeom>
          <a:solidFill>
            <a:srgbClr val="EEF2F3"/>
          </a:solidFill>
          <a:ln/>
        </p:spPr>
      </p:sp>
      <p:sp>
        <p:nvSpPr>
          <p:cNvPr id="12" name="Shape 10"/>
          <p:cNvSpPr/>
          <p:nvPr/>
        </p:nvSpPr>
        <p:spPr>
          <a:xfrm>
            <a:off x="3557702" y="2514600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557702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57702" y="2990088"/>
            <a:ext cx="22226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ground instrumentation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3557702" y="3493008"/>
            <a:ext cx="22226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5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BY THIS RAISE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3557702" y="3813048"/>
            <a:ext cx="222267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7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to the pilot site's existing piezometer / inclinometer / seismograph telemetry system (e.g. Geokon, Encardio-rite-style vendor systems already on most active facilities), replacing manual entry with automatic feeds.</a:t>
            </a:r>
            <a:endParaRPr lang="en-US" sz="870" dirty="0"/>
          </a:p>
        </p:txBody>
      </p:sp>
      <p:sp>
        <p:nvSpPr>
          <p:cNvPr id="17" name="Shape 15"/>
          <p:cNvSpPr/>
          <p:nvPr/>
        </p:nvSpPr>
        <p:spPr>
          <a:xfrm>
            <a:off x="6210148" y="2331720"/>
            <a:ext cx="2625014" cy="3246120"/>
          </a:xfrm>
          <a:prstGeom prst="roundRect">
            <a:avLst>
              <a:gd name="adj" fmla="val 2787"/>
            </a:avLst>
          </a:prstGeom>
          <a:solidFill>
            <a:srgbClr val="EEF2F3"/>
          </a:solidFill>
          <a:ln/>
        </p:spPr>
      </p:sp>
      <p:sp>
        <p:nvSpPr>
          <p:cNvPr id="18" name="Shape 16"/>
          <p:cNvSpPr/>
          <p:nvPr/>
        </p:nvSpPr>
        <p:spPr>
          <a:xfrm>
            <a:off x="6411316" y="2514600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11316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411316" y="2990088"/>
            <a:ext cx="22226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Automated satellite layer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411316" y="3493008"/>
            <a:ext cx="22226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5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BY THIS RAISE</a:t>
            </a:r>
            <a:endParaRPr lang="en-US" sz="800" dirty="0"/>
          </a:p>
        </p:txBody>
      </p:sp>
      <p:sp>
        <p:nvSpPr>
          <p:cNvPr id="22" name="Text 20"/>
          <p:cNvSpPr txBox="1"/>
          <p:nvPr/>
        </p:nvSpPr>
        <p:spPr>
          <a:xfrm>
            <a:off x="6411316" y="3813048"/>
            <a:ext cx="222267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7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Sentinel-1 and Sentinel-2 already prove the integration end-to-end (see Technical Milestones) via manually-triggered requests. This phase automates and schedules that ingestion, and builds the cross-layer correlation engine that raises alerts automatically.</a:t>
            </a:r>
            <a:endParaRPr lang="en-US" sz="870" dirty="0"/>
          </a:p>
        </p:txBody>
      </p:sp>
      <p:sp>
        <p:nvSpPr>
          <p:cNvPr id="23" name="Shape 21"/>
          <p:cNvSpPr/>
          <p:nvPr/>
        </p:nvSpPr>
        <p:spPr>
          <a:xfrm>
            <a:off x="9063761" y="2331720"/>
            <a:ext cx="2625014" cy="3246120"/>
          </a:xfrm>
          <a:prstGeom prst="roundRect">
            <a:avLst>
              <a:gd name="adj" fmla="val 2787"/>
            </a:avLst>
          </a:prstGeom>
          <a:solidFill>
            <a:srgbClr val="EEF2F3"/>
          </a:solidFill>
          <a:ln/>
        </p:spPr>
      </p:sp>
      <p:sp>
        <p:nvSpPr>
          <p:cNvPr id="24" name="Shape 22"/>
          <p:cNvSpPr/>
          <p:nvPr/>
        </p:nvSpPr>
        <p:spPr>
          <a:xfrm>
            <a:off x="9264929" y="2514600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264929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264929" y="2990088"/>
            <a:ext cx="22226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Multi-site production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9264929" y="3493008"/>
            <a:ext cx="22226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5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BY THIS RAISE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9264929" y="3813048"/>
            <a:ext cx="222267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87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sites onboarded across the DRC/Zambia/Botswana footprint; GISTM-aligned reporting and public-disclosure features built out; access controls so operators, regulators, and downstream communities each see what they need.</a:t>
            </a:r>
            <a:endParaRPr lang="en-US" sz="870" dirty="0"/>
          </a:p>
        </p:txBody>
      </p:sp>
      <p:sp>
        <p:nvSpPr>
          <p:cNvPr id="29" name="Shape 27"/>
          <p:cNvSpPr/>
          <p:nvPr/>
        </p:nvSpPr>
        <p:spPr>
          <a:xfrm>
            <a:off x="502920" y="5742432"/>
            <a:ext cx="11185855" cy="685800"/>
          </a:xfrm>
          <a:prstGeom prst="roundRect">
            <a:avLst>
              <a:gd name="adj" fmla="val 10667"/>
            </a:avLst>
          </a:prstGeom>
          <a:solidFill>
            <a:srgbClr val="FBF1E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1520" y="5742432"/>
            <a:ext cx="107286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Pilot-site acquisition (Phase 1) is treated as the single greatest uncertainty in this plan and could extend past the initial horizon — Phase 2 and 3 engineering do not strictly depend on it and proceed in parallel.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&amp; VALUE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compounds as TerraSentinel adds sites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deployment leaves behind a verified site history that gets more valuable over time and costlier for a competitor to rebuild from zero.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2625014" cy="1737360"/>
          </a:xfrm>
          <a:prstGeom prst="roundRect">
            <a:avLst>
              <a:gd name="adj" fmla="val 4211"/>
            </a:avLst>
          </a:prstGeom>
          <a:solidFill>
            <a:srgbClr val="EEF2F3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496312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96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971800"/>
            <a:ext cx="22592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 at a new site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401568"/>
            <a:ext cx="225925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Field-data tool + dashboard go live; ground-truth history starts accumulating from day one.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3137078" y="2926080"/>
            <a:ext cx="210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356534" y="2331720"/>
            <a:ext cx="2625014" cy="1737360"/>
          </a:xfrm>
          <a:prstGeom prst="roundRect">
            <a:avLst>
              <a:gd name="adj" fmla="val 4211"/>
            </a:avLst>
          </a:prstGeom>
          <a:solidFill>
            <a:srgbClr val="EEF2F3"/>
          </a:solidFill>
          <a:ln/>
        </p:spPr>
      </p:sp>
      <p:sp>
        <p:nvSpPr>
          <p:cNvPr id="12" name="Shape 10"/>
          <p:cNvSpPr/>
          <p:nvPr/>
        </p:nvSpPr>
        <p:spPr>
          <a:xfrm>
            <a:off x="3539414" y="2496312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539414" y="2496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539414" y="2971800"/>
            <a:ext cx="22592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history builds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3539414" y="3401568"/>
            <a:ext cx="225925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Water/soil trend data, lab results, and site-specific baselines — an asset the site itself now owns nowhere else.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5990692" y="2926080"/>
            <a:ext cx="210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10148" y="2331720"/>
            <a:ext cx="2625014" cy="1737360"/>
          </a:xfrm>
          <a:prstGeom prst="roundRect">
            <a:avLst>
              <a:gd name="adj" fmla="val 4211"/>
            </a:avLst>
          </a:prstGeom>
          <a:solidFill>
            <a:srgbClr val="EEF2F3"/>
          </a:solidFill>
          <a:ln/>
        </p:spPr>
      </p:sp>
      <p:sp>
        <p:nvSpPr>
          <p:cNvPr id="18" name="Shape 16"/>
          <p:cNvSpPr/>
          <p:nvPr/>
        </p:nvSpPr>
        <p:spPr>
          <a:xfrm>
            <a:off x="6393028" y="2496312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393028" y="2496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6393028" y="2971800"/>
            <a:ext cx="22592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Harder to displace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6393028" y="3401568"/>
            <a:ext cx="225925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provider starts at zero history; switching means the operator loses continuity, not just a vendor.</a:t>
            </a:r>
            <a:endParaRPr lang="en-US" sz="850" dirty="0"/>
          </a:p>
        </p:txBody>
      </p:sp>
      <p:sp>
        <p:nvSpPr>
          <p:cNvPr id="22" name="Text 20"/>
          <p:cNvSpPr txBox="1"/>
          <p:nvPr/>
        </p:nvSpPr>
        <p:spPr>
          <a:xfrm>
            <a:off x="8844305" y="2926080"/>
            <a:ext cx="210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8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9063761" y="2331720"/>
            <a:ext cx="2625014" cy="1737360"/>
          </a:xfrm>
          <a:prstGeom prst="roundRect">
            <a:avLst>
              <a:gd name="adj" fmla="val 4211"/>
            </a:avLst>
          </a:prstGeom>
          <a:solidFill>
            <a:srgbClr val="EEF2F3"/>
          </a:solidFill>
          <a:ln/>
        </p:spPr>
      </p:sp>
      <p:sp>
        <p:nvSpPr>
          <p:cNvPr id="24" name="Shape 22"/>
          <p:cNvSpPr/>
          <p:nvPr/>
        </p:nvSpPr>
        <p:spPr>
          <a:xfrm>
            <a:off x="9246641" y="2496312"/>
            <a:ext cx="384048" cy="384048"/>
          </a:xfrm>
          <a:prstGeom prst="ellipse">
            <a:avLst/>
          </a:prstGeom>
          <a:solidFill>
            <a:srgbClr val="1B2A4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246641" y="24963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246641" y="2971800"/>
            <a:ext cx="22592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 improves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9246641" y="3401568"/>
            <a:ext cx="225925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Software, hardware, and lab relationships are fixed costs — each added site is mostly field-visit cost.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502920" y="4343400"/>
            <a:ext cx="3576218" cy="1417320"/>
          </a:xfrm>
          <a:prstGeom prst="roundRect">
            <a:avLst>
              <a:gd name="adj" fmla="val 5161"/>
            </a:avLst>
          </a:prstGeom>
          <a:solidFill>
            <a:srgbClr val="1B2A4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704088" y="4489704"/>
            <a:ext cx="317388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57–60%+</a:t>
            </a:r>
            <a:endParaRPr lang="en-US" sz="2200" dirty="0"/>
          </a:p>
        </p:txBody>
      </p:sp>
      <p:sp>
        <p:nvSpPr>
          <p:cNvPr id="30" name="Text 28"/>
          <p:cNvSpPr txBox="1"/>
          <p:nvPr/>
        </p:nvSpPr>
        <p:spPr>
          <a:xfrm>
            <a:off x="704088" y="4910328"/>
            <a:ext cx="317388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GROSS MARGIN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704088" y="5184648"/>
            <a:ext cx="317388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the internal cost model — improves further as fixed costs spread across more sites.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4307738" y="4343400"/>
            <a:ext cx="3576218" cy="1417320"/>
          </a:xfrm>
          <a:prstGeom prst="roundRect">
            <a:avLst>
              <a:gd name="adj" fmla="val 5161"/>
            </a:avLst>
          </a:prstGeom>
          <a:solidFill>
            <a:srgbClr val="1B2A4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4508906" y="4489704"/>
            <a:ext cx="317388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$50K–75K</a:t>
            </a:r>
            <a:endParaRPr lang="en-US" sz="2200" dirty="0"/>
          </a:p>
        </p:txBody>
      </p:sp>
      <p:sp>
        <p:nvSpPr>
          <p:cNvPr id="34" name="Text 32"/>
          <p:cNvSpPr txBox="1"/>
          <p:nvPr/>
        </p:nvSpPr>
        <p:spPr>
          <a:xfrm>
            <a:off x="4508906" y="4910328"/>
            <a:ext cx="317388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PER SITE · 8–19 MO PAYBACK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4508906" y="5184648"/>
            <a:ext cx="317388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780" i="1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Budget-derived (Sales &amp; BD ÷ 4–6 target pilot sites) — not yet measured. 3-yr LTV:CAC 2.2x–5.8x. Detail: Site-Visit Cost Model, CAC &amp; Payback tab.</a:t>
            </a:r>
            <a:endParaRPr lang="en-US" sz="780" dirty="0"/>
          </a:p>
        </p:txBody>
      </p:sp>
      <p:sp>
        <p:nvSpPr>
          <p:cNvPr id="36" name="Shape 34"/>
          <p:cNvSpPr/>
          <p:nvPr/>
        </p:nvSpPr>
        <p:spPr>
          <a:xfrm>
            <a:off x="8112557" y="4343400"/>
            <a:ext cx="3576218" cy="1417320"/>
          </a:xfrm>
          <a:prstGeom prst="roundRect">
            <a:avLst>
              <a:gd name="adj" fmla="val 5161"/>
            </a:avLst>
          </a:prstGeom>
          <a:solidFill>
            <a:srgbClr val="EEF2F3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8313725" y="4480560"/>
            <a:ext cx="317388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50" kern="0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AMBITION &amp; A POSSIBLE EXIT</a:t>
            </a:r>
            <a:endParaRPr lang="en-US" sz="850" dirty="0"/>
          </a:p>
        </p:txBody>
      </p:sp>
      <p:sp>
        <p:nvSpPr>
          <p:cNvPr id="38" name="Text 36"/>
          <p:cNvSpPr txBox="1"/>
          <p:nvPr/>
        </p:nvSpPr>
        <p:spPr>
          <a:xfrm>
            <a:off x="8313725" y="4873752"/>
            <a:ext cx="317388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78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term: prove the model across the DRC, Zambia, Botswana pilots. Longer term, a natural acquirer is an environmental, geotechnical, or mining-compliance platform wanting a verified physical-monitoring layer — directional, not a live conversation.</a:t>
            </a:r>
            <a:endParaRPr lang="en-US" sz="780" dirty="0"/>
          </a:p>
        </p:txBody>
      </p:sp>
      <p:sp>
        <p:nvSpPr>
          <p:cNvPr id="39" name="Text 37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Raising $5M pre-seed to fund Phase 1 through Phase 4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81912"/>
            <a:ext cx="1118585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Scoped to the full roadmap on the previous slide, not just the next six months.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286000"/>
            <a:ext cx="3931920" cy="502920"/>
          </a:xfrm>
          <a:prstGeom prst="roundRect">
            <a:avLst>
              <a:gd name="adj" fmla="val 18182"/>
            </a:avLst>
          </a:prstGeom>
          <a:solidFill>
            <a:srgbClr val="1B2A4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286000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$5M PRE-SEED  ·  18–24 MONTH RUNWAY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2920" y="2926080"/>
            <a:ext cx="11185855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92608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— technical + commercial hires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3931920" y="2926080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28%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92608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$1.4M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5394960" y="2926080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full-time technical hire + commercial/BD hire beyond Jean, plus continuing fractional geologist/hydrogeologist/engineer reviewers (Phase 1).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02920" y="3310128"/>
            <a:ext cx="11185855" cy="384048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31012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— pilot expansion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3931920" y="3310128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331012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$1.0M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5394960" y="3310128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from 1 to 4–6 pilot sites across DRC/Zambia/Botswana, scaled from Phase 1's own real per-site cost model (≈$45–70K/site/6mo: experts, lab, GPS/tech, travel).</a:t>
            </a:r>
            <a:endParaRPr lang="en-US" sz="760" dirty="0"/>
          </a:p>
        </p:txBody>
      </p:sp>
      <p:sp>
        <p:nvSpPr>
          <p:cNvPr id="17" name="Shape 15"/>
          <p:cNvSpPr/>
          <p:nvPr/>
        </p:nvSpPr>
        <p:spPr>
          <a:xfrm>
            <a:off x="502920" y="3694176"/>
            <a:ext cx="11185855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3694176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— live ground instrumentation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3931920" y="3694176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14%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0" y="3694176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$0.7M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394960" y="3694176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development to connect existing piezometer/inclinometer/seismograph vendor telemetry directly, replacing manual entry with automatic feeds.</a:t>
            </a:r>
            <a:endParaRPr lang="en-US" sz="760" dirty="0"/>
          </a:p>
        </p:txBody>
      </p:sp>
      <p:sp>
        <p:nvSpPr>
          <p:cNvPr id="22" name="Shape 20"/>
          <p:cNvSpPr/>
          <p:nvPr/>
        </p:nvSpPr>
        <p:spPr>
          <a:xfrm>
            <a:off x="502920" y="4078224"/>
            <a:ext cx="11185855" cy="384048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078224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— automated satellite + correlation engine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3931920" y="4078224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14%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0" y="4078224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$0.7M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394960" y="4078224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development to automate the Sentinel-1/2 ingestion already proven manually (see Technical Milestones), and build the AI cross-layer correlation and alerting engine.</a:t>
            </a:r>
            <a:endParaRPr lang="en-US" sz="760" dirty="0"/>
          </a:p>
        </p:txBody>
      </p:sp>
      <p:sp>
        <p:nvSpPr>
          <p:cNvPr id="27" name="Shape 25"/>
          <p:cNvSpPr/>
          <p:nvPr/>
        </p:nvSpPr>
        <p:spPr>
          <a:xfrm>
            <a:off x="502920" y="4462272"/>
            <a:ext cx="11185855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0080" y="4462272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 — multi-site production groundwork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3931920" y="4462272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4572000" y="4462272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$0.5M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5394960" y="4462272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GISTM-aligned reporting/public-disclosure features and access controls for operators, regulators, and downstream communities, ahead of onboarding sites beyond the DRC/Zambia/Botswana pilots.</a:t>
            </a:r>
            <a:endParaRPr lang="en-US" sz="760" dirty="0"/>
          </a:p>
        </p:txBody>
      </p:sp>
      <p:sp>
        <p:nvSpPr>
          <p:cNvPr id="32" name="Shape 30"/>
          <p:cNvSpPr/>
          <p:nvPr/>
        </p:nvSpPr>
        <p:spPr>
          <a:xfrm>
            <a:off x="502920" y="4846320"/>
            <a:ext cx="11185855" cy="384048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40080" y="4846320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— site connectivity (Starlink)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3931920" y="4846320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4%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4572000" y="4846320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$0.2M</a:t>
            </a:r>
            <a:endParaRPr lang="en-US" sz="950" dirty="0"/>
          </a:p>
        </p:txBody>
      </p:sp>
      <p:sp>
        <p:nvSpPr>
          <p:cNvPr id="36" name="Text 34"/>
          <p:cNvSpPr txBox="1"/>
          <p:nvPr/>
        </p:nvSpPr>
        <p:spPr>
          <a:xfrm>
            <a:off x="5394960" y="4846320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Kits + Roam subscriptions so remote pilot sites stay live where terrestrial internet doesn't reach. ≈R6,800–R12,000/kit, Roam ≈R900–R1,260/month (Tech in Africa, Jan 2026; MyBroadband) — confirm licensing per target country first.</a:t>
            </a:r>
            <a:endParaRPr lang="en-US" sz="760" dirty="0"/>
          </a:p>
        </p:txBody>
      </p:sp>
      <p:sp>
        <p:nvSpPr>
          <p:cNvPr id="37" name="Shape 35"/>
          <p:cNvSpPr/>
          <p:nvPr/>
        </p:nvSpPr>
        <p:spPr>
          <a:xfrm>
            <a:off x="502920" y="5230368"/>
            <a:ext cx="11185855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40080" y="523036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&amp; BD</a:t>
            </a:r>
            <a:endParaRPr lang="en-US" sz="950" dirty="0"/>
          </a:p>
        </p:txBody>
      </p:sp>
      <p:sp>
        <p:nvSpPr>
          <p:cNvPr id="39" name="Text 37"/>
          <p:cNvSpPr txBox="1"/>
          <p:nvPr/>
        </p:nvSpPr>
        <p:spPr>
          <a:xfrm>
            <a:off x="3931920" y="5230368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6%</a:t>
            </a:r>
            <a:endParaRPr lang="en-US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4572000" y="523036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$0.3M</a:t>
            </a:r>
            <a:endParaRPr lang="en-US" sz="950" dirty="0"/>
          </a:p>
        </p:txBody>
      </p:sp>
      <p:sp>
        <p:nvSpPr>
          <p:cNvPr id="41" name="Text 39"/>
          <p:cNvSpPr txBox="1"/>
          <p:nvPr/>
        </p:nvSpPr>
        <p:spPr>
          <a:xfrm>
            <a:off x="5394960" y="5230368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direct enterprise sales process named in Go-to-Market — site assessments, travel, relationship-led pilot acquisition.</a:t>
            </a:r>
            <a:endParaRPr lang="en-US" sz="760" dirty="0"/>
          </a:p>
        </p:txBody>
      </p:sp>
      <p:sp>
        <p:nvSpPr>
          <p:cNvPr id="42" name="Shape 40"/>
          <p:cNvSpPr/>
          <p:nvPr/>
        </p:nvSpPr>
        <p:spPr>
          <a:xfrm>
            <a:off x="502920" y="5614416"/>
            <a:ext cx="11185855" cy="384048"/>
          </a:xfrm>
          <a:prstGeom prst="rect">
            <a:avLst/>
          </a:prstGeom>
          <a:solidFill>
            <a:srgbClr val="EEF2F3"/>
          </a:solidFill>
          <a:ln w="6350">
            <a:solidFill>
              <a:srgbClr val="D8DEE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40080" y="5614416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capital / contingency</a:t>
            </a:r>
            <a:endParaRPr lang="en-US" sz="950" dirty="0"/>
          </a:p>
        </p:txBody>
      </p:sp>
      <p:sp>
        <p:nvSpPr>
          <p:cNvPr id="44" name="Text 42"/>
          <p:cNvSpPr txBox="1"/>
          <p:nvPr/>
        </p:nvSpPr>
        <p:spPr>
          <a:xfrm>
            <a:off x="3931920" y="5614416"/>
            <a:ext cx="594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4%</a:t>
            </a:r>
            <a:endParaRPr lang="en-US" sz="950" dirty="0"/>
          </a:p>
        </p:txBody>
      </p:sp>
      <p:sp>
        <p:nvSpPr>
          <p:cNvPr id="45" name="Text 43"/>
          <p:cNvSpPr txBox="1"/>
          <p:nvPr/>
        </p:nvSpPr>
        <p:spPr>
          <a:xfrm>
            <a:off x="4572000" y="5614416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5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$0.2M</a:t>
            </a:r>
            <a:endParaRPr lang="en-US" sz="950" dirty="0"/>
          </a:p>
        </p:txBody>
      </p:sp>
      <p:sp>
        <p:nvSpPr>
          <p:cNvPr id="46" name="Text 44"/>
          <p:cNvSpPr txBox="1"/>
          <p:nvPr/>
        </p:nvSpPr>
        <p:spPr>
          <a:xfrm>
            <a:off x="5394960" y="5614416"/>
            <a:ext cx="61566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buffer for a first institutional round.</a:t>
            </a:r>
            <a:endParaRPr lang="en-US" sz="760" dirty="0"/>
          </a:p>
        </p:txBody>
      </p:sp>
      <p:sp>
        <p:nvSpPr>
          <p:cNvPr id="47" name="Text 45"/>
          <p:cNvSpPr txBox="1"/>
          <p:nvPr/>
        </p:nvSpPr>
        <p:spPr>
          <a:xfrm>
            <a:off x="502920" y="6053328"/>
            <a:ext cx="111858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allocation, built from Phase 1's own real per-site cost model and the architecture document's own Phase 1–4 definitions — refine with real hiring and vendor quotes before finalizing.</a:t>
            </a:r>
            <a:endParaRPr lang="en-US" sz="850" dirty="0"/>
          </a:p>
        </p:txBody>
      </p:sp>
      <p:sp>
        <p:nvSpPr>
          <p:cNvPr id="48" name="Text 46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858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8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13232"/>
            <a:ext cx="111858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Momentum already in motion — this raise puts fuel behind it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2423160"/>
            <a:ext cx="274320" cy="274320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02920" y="24231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86968" y="238658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field credibility — 3 years core drilling across the DRC, Zambia, and Botswana, not a market spotted from outside it.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017520"/>
            <a:ext cx="274320" cy="274320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" y="3017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86968" y="298094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regulatory pull — 67% full GISTM conformance industry-wide, and rising, with a $29.9B example of the cost of getting it wrong.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611880"/>
            <a:ext cx="274320" cy="274320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02920" y="36118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86968" y="357530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growth signals — copper output and expansion rising across all three target countries right now, not on a future forecast.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206240"/>
            <a:ext cx="274320" cy="274320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02920" y="42062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886968" y="416966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pipeline, not a slide deck — Sentinel-1 and Sentinel-2 both live and verified end-to-end, most recently this month.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02920" y="4800600"/>
            <a:ext cx="274320" cy="274320"/>
          </a:xfrm>
          <a:prstGeom prst="ellipse">
            <a:avLst/>
          </a:prstGeom>
          <a:solidFill>
            <a:srgbClr val="C98A3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02920" y="48006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86968" y="4764024"/>
            <a:ext cx="108018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intros already in motion — a pilot site, two academic supervisors, and two investor conversations, all since 9 September 2026 (see Traction).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02920" y="5486400"/>
            <a:ext cx="11185855" cy="822960"/>
          </a:xfrm>
          <a:prstGeom prst="roundRect">
            <a:avLst>
              <a:gd name="adj" fmla="val 8889"/>
            </a:avLst>
          </a:prstGeom>
          <a:solidFill>
            <a:srgbClr val="EEF2F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5486400"/>
            <a:ext cx="1072865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raise converts momentum already in motion into a funded, multi-site pilot program — patient capital for a long-term effort, not fast-exit capital. TerraSentinel isn't chasing a fast exit; the right investors share the 2030 timeline for getting the science right.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A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192024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Ground truth first.</a:t>
            </a:r>
            <a:endParaRPr lang="en-US" sz="34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Remote sensing extends it.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342900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AD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to a conversation with anyone whose expertise or capital can help get the first funded, multi-site pilot program running — hydrogeology, geotechnical instrumentation, remote sensing, mine-site operations, or investment.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02920" y="4526280"/>
            <a:ext cx="3977640" cy="658368"/>
          </a:xfrm>
          <a:prstGeom prst="roundRect">
            <a:avLst>
              <a:gd name="adj" fmla="val 13889"/>
            </a:avLst>
          </a:prstGeom>
          <a:solidFill>
            <a:srgbClr val="C98A3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02920" y="4526280"/>
            <a:ext cx="3977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B2A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RAISING $5M PRE-SEED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5532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58064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Venter — jean@terrasentinel.co.za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5532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58064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terrasentinel.co.za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098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 Sentinel · 23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2026-09-15T14:02:23Z</dcterms:created>
  <dcterms:modified xsi:type="dcterms:W3CDTF">2026-09-15T14:02:23Z</dcterms:modified>
</cp:coreProperties>
</file>